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Lato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496305c7f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496305c7f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496305c7f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496305c7f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496305c7f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496305c7f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496305c7f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496305c7f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496305c7f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496305c7f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496305c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496305c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496305c7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496305c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496305c7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496305c7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496305c7f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496305c7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496305c7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496305c7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496305c7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496305c7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496305c7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496305c7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496305c7f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496305c7f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hyperlink" Target="https://pandas.pydata.org/docs/reference/api/pandas.DataFrame.html#pandas.DataFram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hyperlink" Target="https://pandas.pydata.org/docs/user_guide/10min.html#selection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hyperlink" Target="https://www.kaggle.com/competitions/titanic/data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440550" y="23109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pandas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430075" y="43193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Bruce Qu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Junior in Electrical Engineering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00" y="2913824"/>
            <a:ext cx="2380825" cy="177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3625" y="639475"/>
            <a:ext cx="2507149" cy="16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4142250" y="3139250"/>
            <a:ext cx="361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ENGR 96A: Python and Machine Learning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DataFrame Overview</a:t>
            </a:r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0950" y="665825"/>
            <a:ext cx="2907749" cy="19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075" y="2801675"/>
            <a:ext cx="7894318" cy="22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/>
          <p:nvPr/>
        </p:nvSpPr>
        <p:spPr>
          <a:xfrm>
            <a:off x="5183750" y="3002375"/>
            <a:ext cx="354300" cy="18432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1126900" y="3646325"/>
            <a:ext cx="7477800" cy="1851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871850" y="1624425"/>
            <a:ext cx="46662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2"/>
                </a:solidFill>
              </a:rPr>
              <a:t>In pandas, a data table is called a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DataFrame</a:t>
            </a:r>
            <a:r>
              <a:rPr lang="en" sz="1150">
                <a:solidFill>
                  <a:schemeClr val="dk2"/>
                </a:solidFill>
              </a:rPr>
              <a:t>.</a:t>
            </a:r>
            <a:endParaRPr sz="115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2"/>
                </a:solidFill>
              </a:rPr>
              <a:t>And like any table, a DataFrame has rows and columns</a:t>
            </a:r>
            <a:endParaRPr sz="115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2"/>
                </a:solidFill>
              </a:rPr>
              <a:t>To take full advantage of pandas and DataFrame, you </a:t>
            </a:r>
            <a:endParaRPr sz="115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2"/>
                </a:solidFill>
              </a:rPr>
              <a:t>need to be good at manipulating rows and columns.</a:t>
            </a:r>
            <a:endParaRPr sz="115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DataFrame in action!!!</a:t>
            </a:r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175" y="2005375"/>
            <a:ext cx="4679651" cy="28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looks pretty simple!!!</a:t>
            </a:r>
            <a:endParaRPr/>
          </a:p>
        </p:txBody>
      </p:sp>
      <p:sp>
        <p:nvSpPr>
          <p:cNvPr id="186" name="Google Shape;186;p24"/>
          <p:cNvSpPr txBox="1"/>
          <p:nvPr/>
        </p:nvSpPr>
        <p:spPr>
          <a:xfrm>
            <a:off x="5476475" y="4211300"/>
            <a:ext cx="304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But similar to mastering all skills, becoming a Pro Pandas takes a lot of TIME and EFFORT.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425" y="901750"/>
            <a:ext cx="4820400" cy="27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825" y="2400700"/>
            <a:ext cx="3751500" cy="2049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Useful functions in pandas</a:t>
            </a:r>
            <a:endParaRPr/>
          </a:p>
        </p:txBody>
      </p:sp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809950" y="1792550"/>
            <a:ext cx="7038900" cy="32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df.head()  : Show the top 5 rows</a:t>
            </a:r>
            <a:endParaRPr sz="10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df.tail(3) : </a:t>
            </a:r>
            <a:r>
              <a:rPr lang="en" sz="1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Show the last 3 rows</a:t>
            </a:r>
            <a:endParaRPr sz="10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df.index : Display the index</a:t>
            </a:r>
            <a:endParaRPr sz="10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df.columns: Display the columns</a:t>
            </a:r>
            <a:endParaRPr sz="10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df.describe(): shows a quick statistic summary of your data:</a:t>
            </a:r>
            <a:endParaRPr sz="10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….</a:t>
            </a:r>
            <a:endParaRPr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5"/>
          <p:cNvSpPr/>
          <p:nvPr/>
        </p:nvSpPr>
        <p:spPr>
          <a:xfrm>
            <a:off x="346125" y="4121250"/>
            <a:ext cx="692100" cy="67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 txBox="1"/>
          <p:nvPr/>
        </p:nvSpPr>
        <p:spPr>
          <a:xfrm>
            <a:off x="1625950" y="3674500"/>
            <a:ext cx="6270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class challenge: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Please read the “Selection by label” section in “Selection” and help Po find his Birthday!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025" y="2470325"/>
            <a:ext cx="2476375" cy="16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/>
          <p:nvPr/>
        </p:nvSpPr>
        <p:spPr>
          <a:xfrm>
            <a:off x="6255800" y="987800"/>
            <a:ext cx="2141100" cy="13221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birthday is in the ‘B’ column, and it’s on the second row!!</a:t>
            </a:r>
            <a:endParaRPr/>
          </a:p>
        </p:txBody>
      </p:sp>
      <p:sp>
        <p:nvSpPr>
          <p:cNvPr id="199" name="Google Shape;199;p25"/>
          <p:cNvSpPr txBox="1"/>
          <p:nvPr/>
        </p:nvSpPr>
        <p:spPr>
          <a:xfrm>
            <a:off x="1730600" y="4676650"/>
            <a:ext cx="58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 to: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https://pandas.pydata.org/docs/user_guide/10min.html#selection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Titanic Lab! Practice makes perfect</a:t>
            </a:r>
            <a:endParaRPr/>
          </a:p>
        </p:txBody>
      </p:sp>
      <p:sp>
        <p:nvSpPr>
          <p:cNvPr id="205" name="Google Shape;205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Detective Po: “ Can you show me all the columns that you have?”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Detective Po: “ Show me the top 10 rows of your DataFrame”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Detective Po: “ I don’t really need the ‘Ticket’ column, can you drop it?” (Hint: df.drop())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Detective Po:  “Can you give me all the information about a passenger called ‘Quick, Miss. Phyllis May’ ?”</a:t>
            </a:r>
            <a:endParaRPr/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5650" y="0"/>
            <a:ext cx="203835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/>
          <p:nvPr/>
        </p:nvSpPr>
        <p:spPr>
          <a:xfrm>
            <a:off x="7804550" y="3859750"/>
            <a:ext cx="981900" cy="914100"/>
          </a:xfrm>
          <a:prstGeom prst="hear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challenges: </a:t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397875" y="19114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First Challenge: Why do we need it? Can’t we </a:t>
            </a:r>
            <a:r>
              <a:rPr lang="en"/>
              <a:t>just</a:t>
            </a:r>
            <a:r>
              <a:rPr lang="en"/>
              <a:t> use </a:t>
            </a:r>
            <a:r>
              <a:rPr b="1" lang="en"/>
              <a:t>Numpy</a:t>
            </a:r>
            <a:r>
              <a:rPr lang="en"/>
              <a:t>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Second Challenge</a:t>
            </a:r>
            <a:r>
              <a:rPr lang="en"/>
              <a:t>: How to use pandas? Is it hard?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Final Challenge: What is pandas?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800" y="488950"/>
            <a:ext cx="3639198" cy="227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249" y="3042650"/>
            <a:ext cx="2236276" cy="193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thought experiment…</a:t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750" y="2830601"/>
            <a:ext cx="2221300" cy="14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320" y="1853850"/>
            <a:ext cx="3513306" cy="31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>
            <a:off x="1416700" y="1757900"/>
            <a:ext cx="1838700" cy="946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an Excel file. Take a look at this! And provide some insights!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475000" y="4312200"/>
            <a:ext cx="308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Titanic data website: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https://www.kaggle.com/competitions/titanic/data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5790050" y="1453650"/>
            <a:ext cx="29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csv(comma separated values) file</a:t>
            </a:r>
            <a:endParaRPr>
              <a:highlight>
                <a:srgbClr val="FF00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thought experiment…</a:t>
            </a:r>
            <a:endParaRPr/>
          </a:p>
        </p:txBody>
      </p:sp>
      <p:sp>
        <p:nvSpPr>
          <p:cNvPr id="114" name="Google Shape;114;p16"/>
          <p:cNvSpPr txBox="1"/>
          <p:nvPr/>
        </p:nvSpPr>
        <p:spPr>
          <a:xfrm>
            <a:off x="848975" y="1768400"/>
            <a:ext cx="308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You decided to use Numpy, and this is the output that you get…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4886900" y="1876100"/>
            <a:ext cx="31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AN ARRAY !!!</a:t>
            </a:r>
            <a:endParaRPr>
              <a:solidFill>
                <a:schemeClr val="lt1"/>
              </a:solidFill>
              <a:highlight>
                <a:srgbClr val="FF0000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600" y="3557776"/>
            <a:ext cx="2221300" cy="14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/>
          <p:nvPr/>
        </p:nvSpPr>
        <p:spPr>
          <a:xfrm>
            <a:off x="2022200" y="2426475"/>
            <a:ext cx="2499300" cy="1131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Hmmm.. I </a:t>
            </a:r>
            <a:r>
              <a:rPr lang="en"/>
              <a:t>forgot the ‘Age’ value for the 566th passenger. Could you look it up for me?</a:t>
            </a:r>
            <a:endParaRPr/>
          </a:p>
        </p:txBody>
      </p:sp>
      <p:pic>
        <p:nvPicPr>
          <p:cNvPr id="118" name="Google Shape;11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422" y="2426485"/>
            <a:ext cx="4106090" cy="1219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thought experiment…</a:t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600" y="3557776"/>
            <a:ext cx="2221300" cy="14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885150" y="1775650"/>
            <a:ext cx="308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Now you followed your colleague’s advice, and used pandas….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2080050" y="2315025"/>
            <a:ext cx="2141100" cy="13221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Hmmm.. I forgot the ‘Age’ value for the 566th passenger. Could you look it up for me?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67925"/>
            <a:ext cx="4458900" cy="302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552150" y="1798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you might be wondering: Why not </a:t>
            </a:r>
            <a:r>
              <a:rPr lang="en"/>
              <a:t>just</a:t>
            </a:r>
            <a:r>
              <a:rPr lang="en"/>
              <a:t> use Excel? </a:t>
            </a:r>
            <a:r>
              <a:rPr lang="en"/>
              <a:t>Wouldn</a:t>
            </a:r>
            <a:r>
              <a:rPr lang="en"/>
              <a:t>’t that be faster?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Answer: Yes! And you don’t need to write code. </a:t>
            </a:r>
            <a:r>
              <a:rPr lang="en">
                <a:highlight>
                  <a:srgbClr val="FF0000"/>
                </a:highlight>
              </a:rPr>
              <a:t>BUT that’s the NORTH campus way.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133" name="Google Shape;13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thought experiment…</a:t>
            </a: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90150"/>
            <a:ext cx="90678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72450" y="3662425"/>
            <a:ext cx="8995500" cy="265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1472" y="533650"/>
            <a:ext cx="2356326" cy="156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Well, if Pandas is so complicated, why don’t we just use Excel???</a:t>
            </a:r>
            <a:endParaRPr/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1181750" y="2059475"/>
            <a:ext cx="7038900" cy="32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lt1"/>
                </a:highlight>
              </a:rPr>
              <a:t>Flexible:</a:t>
            </a:r>
            <a:endParaRPr sz="1200"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lt1"/>
                </a:highlight>
              </a:rPr>
              <a:t>Graphs are much more customizable and you can create pretty much any concept you want with pandas.</a:t>
            </a:r>
            <a:endParaRPr sz="1200"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lt1"/>
                </a:highlight>
              </a:rPr>
              <a:t>It works pretty well with Python and other libraries such as tensorflow.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lt1"/>
                </a:highlight>
              </a:rPr>
              <a:t>Powerful:</a:t>
            </a:r>
            <a:endParaRPr sz="1200"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lt1"/>
                </a:highlight>
              </a:rPr>
              <a:t>Good at automating the clean up of datasets (e.g. missing values)</a:t>
            </a:r>
            <a:endParaRPr sz="1200"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lt1"/>
                </a:highlight>
              </a:rPr>
              <a:t>Arithmetic</a:t>
            </a:r>
            <a:r>
              <a:rPr lang="en" sz="1200">
                <a:highlight>
                  <a:schemeClr val="lt1"/>
                </a:highlight>
              </a:rPr>
              <a:t> operations friendly, fast if </a:t>
            </a:r>
            <a:r>
              <a:rPr lang="en" sz="1200">
                <a:highlight>
                  <a:schemeClr val="lt1"/>
                </a:highlight>
              </a:rPr>
              <a:t>you are fluent.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lt1"/>
                </a:highlight>
              </a:rPr>
              <a:t>However, I wouldn’t say which one is better than the other. I wouldn’t use pandas to browse data.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lt1"/>
                </a:highlight>
              </a:rPr>
              <a:t>The most important thing:</a:t>
            </a:r>
            <a:endParaRPr sz="1200"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lt1"/>
                </a:highlight>
              </a:rPr>
              <a:t>Writing code is cool and fun!!!</a:t>
            </a:r>
            <a:endParaRPr sz="1200">
              <a:highlight>
                <a:schemeClr val="lt1"/>
              </a:highlight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346125" y="4121250"/>
            <a:ext cx="692100" cy="67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you should be able to answer the first question from Po:</a:t>
            </a:r>
            <a:endParaRPr/>
          </a:p>
        </p:txBody>
      </p:sp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556975" y="20935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Challenge: WHY do we need pandas?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150" y="1961375"/>
            <a:ext cx="3204751" cy="200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225" y="2853175"/>
            <a:ext cx="3445101" cy="19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4525850" y="4390850"/>
            <a:ext cx="27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Destroy dumplings???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Okay… But how to use pandas???</a:t>
            </a:r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698731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/>
          <p:nvPr/>
        </p:nvSpPr>
        <p:spPr>
          <a:xfrm>
            <a:off x="209275" y="1416675"/>
            <a:ext cx="8556300" cy="998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 txBox="1"/>
          <p:nvPr/>
        </p:nvSpPr>
        <p:spPr>
          <a:xfrm>
            <a:off x="3494725" y="1016475"/>
            <a:ext cx="19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Input Area</a:t>
            </a:r>
            <a:endParaRPr>
              <a:highlight>
                <a:srgbClr val="FF00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1"/>
          <p:cNvSpPr/>
          <p:nvPr/>
        </p:nvSpPr>
        <p:spPr>
          <a:xfrm>
            <a:off x="209275" y="2414775"/>
            <a:ext cx="8556300" cy="24954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3509063" y="4509975"/>
            <a:ext cx="19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FFFF"/>
                </a:highlight>
                <a:latin typeface="Lato"/>
                <a:ea typeface="Lato"/>
                <a:cs typeface="Lato"/>
                <a:sym typeface="Lato"/>
              </a:rPr>
              <a:t>Output</a:t>
            </a:r>
            <a:r>
              <a:rPr lang="en">
                <a:highlight>
                  <a:srgbClr val="00FFFF"/>
                </a:highlight>
                <a:latin typeface="Lato"/>
                <a:ea typeface="Lato"/>
                <a:cs typeface="Lato"/>
                <a:sym typeface="Lato"/>
              </a:rPr>
              <a:t> Area</a:t>
            </a:r>
            <a:endParaRPr>
              <a:highlight>
                <a:srgbClr val="00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7421425" y="1239575"/>
            <a:ext cx="1473000" cy="845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Read-in Data</a:t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1585150" y="1726650"/>
            <a:ext cx="1473000" cy="845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</a:t>
            </a:r>
            <a:r>
              <a:rPr lang="en"/>
              <a:t> Data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